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6" r:id="rId4"/>
    <p:sldId id="327" r:id="rId5"/>
    <p:sldId id="328" r:id="rId6"/>
    <p:sldId id="325" r:id="rId7"/>
    <p:sldId id="329" r:id="rId8"/>
    <p:sldId id="330" r:id="rId9"/>
    <p:sldId id="323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26" r:id="rId18"/>
    <p:sldId id="339" r:id="rId19"/>
    <p:sldId id="338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26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52921-85D0-E811-9438-C521B2D10A4D}" name="송대석" initials="송" userId="송대석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87093" autoAdjust="0"/>
  </p:normalViewPr>
  <p:slideViewPr>
    <p:cSldViewPr snapToGrid="0" showGuides="1">
      <p:cViewPr varScale="1">
        <p:scale>
          <a:sx n="100" d="100"/>
          <a:sy n="100" d="100"/>
        </p:scale>
        <p:origin x="1536" y="-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29AEE-E77B-4AC3-903B-0FDB56D08C17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2B1E-3F4A-4131-B517-290970B7B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90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182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72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644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27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41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226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3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0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2B1E-3F4A-4131-B517-290970B7B5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63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2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75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6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28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027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88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16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26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358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BEED5-0A80-44E1-B68B-6AFB653D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9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16054" y="2274838"/>
            <a:ext cx="7571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C++ API OpenCV</a:t>
            </a:r>
          </a:p>
          <a:p>
            <a:pPr algn="r"/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주차 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(10</a:t>
            </a:r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</a:t>
            </a:r>
            <a:r>
              <a:rPr lang="en-US" altLang="ko-KR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7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214351"/>
              </p:ext>
            </p:extLst>
          </p:nvPr>
        </p:nvGraphicFramePr>
        <p:xfrm>
          <a:off x="76473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29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03541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기초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540358"/>
            <a:ext cx="4359317" cy="763302"/>
            <a:chOff x="6796429" y="1608522"/>
            <a:chExt cx="435931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355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영상에서 관심 있는 화소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영역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물체 등을 찾는 과정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96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490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FAST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92458"/>
            <a:ext cx="4915046" cy="763302"/>
            <a:chOff x="6796429" y="1608522"/>
            <a:chExt cx="491504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9114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Rosten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FAST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알고리즘에 의해 빠르게 특징점을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B365E7D-6264-40CD-9DA1-25F14C73B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24" t="12778" r="11718" b="53859"/>
          <a:stretch/>
        </p:blipFill>
        <p:spPr>
          <a:xfrm>
            <a:off x="4929210" y="1111174"/>
            <a:ext cx="4994591" cy="5308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D2F5ED-170B-47D7-B679-604C5E1CB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10" y="2179140"/>
            <a:ext cx="7262790" cy="46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9797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MSER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92458"/>
            <a:ext cx="6109796" cy="763302"/>
            <a:chOff x="6796429" y="1608522"/>
            <a:chExt cx="6109796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106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영상에서 각기 다른 방법으로 구현되어 특징 영역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(MSER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영역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801083-AF79-4EF6-ABA4-FAC2A9598C6E}"/>
              </a:ext>
            </a:extLst>
          </p:cNvPr>
          <p:cNvGrpSpPr/>
          <p:nvPr/>
        </p:nvGrpSpPr>
        <p:grpSpPr>
          <a:xfrm>
            <a:off x="4929210" y="1321158"/>
            <a:ext cx="6114605" cy="763302"/>
            <a:chOff x="6796429" y="1608522"/>
            <a:chExt cx="6114605" cy="7633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1D2BD-B7C2-438F-8634-0DDD9D466117}"/>
                </a:ext>
              </a:extLst>
            </p:cNvPr>
            <p:cNvSpPr txBox="1"/>
            <p:nvPr/>
          </p:nvSpPr>
          <p:spPr>
            <a:xfrm>
              <a:off x="6796429" y="1608522"/>
              <a:ext cx="1486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MSER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영역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2778F8-CFFD-4EEF-A9E9-AD62C5FAA0BD}"/>
                </a:ext>
              </a:extLst>
            </p:cNvPr>
            <p:cNvSpPr txBox="1"/>
            <p:nvPr/>
          </p:nvSpPr>
          <p:spPr>
            <a:xfrm>
              <a:off x="6800066" y="2064047"/>
              <a:ext cx="6110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주변보다 더 밝거나 어두운 영역으로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임계값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범위에서 안정적인 영역이다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347056-21E5-484F-BC7E-0AD7328F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6" t="6388" r="17533" b="61806"/>
          <a:stretch/>
        </p:blipFill>
        <p:spPr>
          <a:xfrm>
            <a:off x="4929210" y="2139875"/>
            <a:ext cx="4058824" cy="4718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E394F2-5A53-49B4-B4DE-701C36BCD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11" y="2179141"/>
            <a:ext cx="7262790" cy="46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745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SimpleBlob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92458"/>
            <a:ext cx="6169107" cy="1840520"/>
            <a:chOff x="6796429" y="1608522"/>
            <a:chExt cx="6169107" cy="18405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1654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원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(circle)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으로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blob(binary large objects)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minThreshold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maxThreshold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이진영상 생성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FindContours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함수로 윤곽선 검출 후 중심 점 계산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중심점 사이 최소간격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minDistBetweenBlobs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중심점을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그룹핑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다시 중심점 계산 후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계산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그룹의 반지름을 특징의 크기로 반환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AD7094C-AB92-4EB9-940D-D3EF1979F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98" t="15833" r="16322" b="47128"/>
          <a:stretch/>
        </p:blipFill>
        <p:spPr>
          <a:xfrm>
            <a:off x="4929210" y="2184888"/>
            <a:ext cx="3681390" cy="46750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4A390D-9C05-4E24-A932-20FE5D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10" y="2179141"/>
            <a:ext cx="7262790" cy="46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74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GFFT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92458"/>
            <a:ext cx="4581172" cy="763302"/>
            <a:chOff x="6796429" y="1608522"/>
            <a:chExt cx="4581172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577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goodFeatureToTrack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함수를 이용하여 특징을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58D26B-1CE4-4B06-B923-A67DF3FD0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7" t="10907" r="5774" b="56944"/>
          <a:stretch/>
        </p:blipFill>
        <p:spPr>
          <a:xfrm>
            <a:off x="4929210" y="1111175"/>
            <a:ext cx="5929290" cy="4683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C180C6-BFF2-4877-AB36-89D4F37B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05" y="2174371"/>
            <a:ext cx="7270195" cy="46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3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71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Star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92458"/>
            <a:ext cx="6991447" cy="763302"/>
            <a:chOff x="6796429" y="1608522"/>
            <a:chExt cx="699144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987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두 사각형을 겹쳐 별 모양으로 만든 필터를 사용하여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Laplacian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근사적으로 구한다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587D42-A7EA-4AE7-8C98-54BC0D40CD1D}"/>
              </a:ext>
            </a:extLst>
          </p:cNvPr>
          <p:cNvGrpSpPr/>
          <p:nvPr/>
        </p:nvGrpSpPr>
        <p:grpSpPr>
          <a:xfrm>
            <a:off x="4929210" y="1264008"/>
            <a:ext cx="6730158" cy="763302"/>
            <a:chOff x="6796429" y="1608522"/>
            <a:chExt cx="6730158" cy="763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5BC8B8-24ED-45D1-8F76-03C8AAB0D13D}"/>
                </a:ext>
              </a:extLst>
            </p:cNvPr>
            <p:cNvSpPr txBox="1"/>
            <p:nvPr/>
          </p:nvSpPr>
          <p:spPr>
            <a:xfrm>
              <a:off x="6796429" y="1608522"/>
              <a:ext cx="1092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Contrib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4CDEB2-9E21-4179-8D58-CA493F155EBD}"/>
                </a:ext>
              </a:extLst>
            </p:cNvPr>
            <p:cNvSpPr txBox="1"/>
            <p:nvPr/>
          </p:nvSpPr>
          <p:spPr>
            <a:xfrm>
              <a:off x="6800066" y="2064047"/>
              <a:ext cx="67265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2.4.10 -&gt; 3.0.0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넘어오면서 사라졌지만 최근엔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contrib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기능을 제공하고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913CE35-5BCF-4754-B889-8485D1FAC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1" t="16203" r="13172" b="50000"/>
          <a:stretch/>
        </p:blipFill>
        <p:spPr>
          <a:xfrm>
            <a:off x="4929209" y="2082724"/>
            <a:ext cx="4683541" cy="47752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A295-F6ED-4BFA-94A8-474FE4294A9E}"/>
              </a:ext>
            </a:extLst>
          </p:cNvPr>
          <p:cNvSpPr/>
          <p:nvPr/>
        </p:nvSpPr>
        <p:spPr>
          <a:xfrm>
            <a:off x="5626837" y="4148138"/>
            <a:ext cx="688238" cy="1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0ECD16-31C9-4C49-9BFD-A7FAE24BF328}"/>
              </a:ext>
            </a:extLst>
          </p:cNvPr>
          <p:cNvSpPr/>
          <p:nvPr/>
        </p:nvSpPr>
        <p:spPr>
          <a:xfrm>
            <a:off x="7348481" y="4148138"/>
            <a:ext cx="688238" cy="1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D21927-8FCC-4E3A-A370-56109807F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09" y="2179139"/>
            <a:ext cx="7262791" cy="46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4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검출기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Dense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431796"/>
            <a:ext cx="5271426" cy="1194189"/>
            <a:chOff x="6796429" y="1608522"/>
            <a:chExt cx="5271426" cy="11941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26778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영상에서 조밀하게 규칙적으로 분포한 영상의 특징을 생성한다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FF0000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OpenCV 2.4.10</a:t>
              </a:r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FF0000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에만 존재한다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FF0000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3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기술자 </a:t>
            </a:r>
            <a:r>
              <a:rPr lang="ko-KR" altLang="en-US" sz="5400" dirty="0" err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추출기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04</a:t>
              </a:r>
              <a:endParaRPr kumimoji="0" lang="ko-KR" altLang="en-US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207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추출기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기초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450255"/>
            <a:ext cx="7342506" cy="978745"/>
            <a:chOff x="6796429" y="1608522"/>
            <a:chExt cx="7342506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338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주위의 밝기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생상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그래디언트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방향 등의 정보를 계산하여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매칭 또는 인식에 사용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각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Descriptor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마다 다른 샘플링 패턴이 존재한다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1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추출기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Brief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223081"/>
            <a:ext cx="5957511" cy="763302"/>
            <a:chOff x="6796429" y="1608522"/>
            <a:chExt cx="5957511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953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서로 다른 비트의 개수인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해밍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거리를 사용하여 정보를 빠르게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F5E8C2-F972-4EB8-A1A5-E5A9D5A68232}"/>
              </a:ext>
            </a:extLst>
          </p:cNvPr>
          <p:cNvGrpSpPr/>
          <p:nvPr/>
        </p:nvGrpSpPr>
        <p:grpSpPr>
          <a:xfrm>
            <a:off x="4929210" y="2424533"/>
            <a:ext cx="5535921" cy="763302"/>
            <a:chOff x="6796429" y="1608522"/>
            <a:chExt cx="5535921" cy="763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0FCC5F-5F1E-4B9F-A677-EB8CE21212C5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단점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A12A29-2F45-48A4-A2FD-68143E82BFC0}"/>
                </a:ext>
              </a:extLst>
            </p:cNvPr>
            <p:cNvSpPr txBox="1"/>
            <p:nvPr/>
          </p:nvSpPr>
          <p:spPr>
            <a:xfrm>
              <a:off x="6800066" y="2064047"/>
              <a:ext cx="55322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특징점의 방향은 고려하지 않아서 물체의 회전 시 매칭에 실패한다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0AC2C3-14AC-43E6-A43D-CEFC2B021984}"/>
              </a:ext>
            </a:extLst>
          </p:cNvPr>
          <p:cNvGrpSpPr/>
          <p:nvPr/>
        </p:nvGrpSpPr>
        <p:grpSpPr>
          <a:xfrm>
            <a:off x="4929210" y="3625985"/>
            <a:ext cx="4101875" cy="763302"/>
            <a:chOff x="6796429" y="1608522"/>
            <a:chExt cx="4101875" cy="76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A465E9-773C-42AF-9E5C-5AFA496EB6C7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현재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6E52EC-91C2-4678-BFC5-12F597C44470}"/>
                </a:ext>
              </a:extLst>
            </p:cNvPr>
            <p:cNvSpPr txBox="1"/>
            <p:nvPr/>
          </p:nvSpPr>
          <p:spPr>
            <a:xfrm>
              <a:off x="6800066" y="2064047"/>
              <a:ext cx="4098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opencv_contrib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/xfeatures2d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제공하고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66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2149177" cy="923330"/>
            <a:chOff x="1012875" y="3615397"/>
            <a:chExt cx="2149177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1185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KeyPoint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2777041" cy="938719"/>
            <a:chOff x="1012875" y="3615397"/>
            <a:chExt cx="2777041" cy="938719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검출기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04734" y="427711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241830" y="3615397"/>
            <a:ext cx="3695562" cy="938719"/>
            <a:chOff x="1012875" y="3615397"/>
            <a:chExt cx="3695562" cy="938719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27318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OpenCV 2.4.10 / 3.0.0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226581-8B76-44E8-A0D5-2F7294ADFD33}"/>
              </a:ext>
            </a:extLst>
          </p:cNvPr>
          <p:cNvGrpSpPr/>
          <p:nvPr/>
        </p:nvGrpSpPr>
        <p:grpSpPr>
          <a:xfrm>
            <a:off x="5241830" y="5061947"/>
            <a:ext cx="2777041" cy="923330"/>
            <a:chOff x="1012875" y="3615397"/>
            <a:chExt cx="2777041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F8F283-EF1C-4F05-9C67-72D75EBE3432}"/>
                </a:ext>
              </a:extLst>
            </p:cNvPr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74F0F-0F02-4D85-B0EB-63AC9C1A597F}"/>
                </a:ext>
              </a:extLst>
            </p:cNvPr>
            <p:cNvSpPr txBox="1"/>
            <p:nvPr/>
          </p:nvSpPr>
          <p:spPr>
            <a:xfrm>
              <a:off x="1976599" y="3877007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</a:t>
              </a:r>
              <a:r>
                <a:rPr lang="ko-KR" altLang="en-US" sz="20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추출기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추출기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069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FREAK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406883"/>
            <a:ext cx="7137321" cy="978745"/>
            <a:chOff x="6796429" y="1608522"/>
            <a:chExt cx="7137321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133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특징점에 가까울수록 동심원을 많이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겹치도록 배치한 뒤 이러한 샘플링 패턴을 이용해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영상 밝기를 비교하여 연속적인 이진 스트링 기술자를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F5E8C2-F972-4EB8-A1A5-E5A9D5A68232}"/>
              </a:ext>
            </a:extLst>
          </p:cNvPr>
          <p:cNvGrpSpPr/>
          <p:nvPr/>
        </p:nvGrpSpPr>
        <p:grpSpPr>
          <a:xfrm>
            <a:off x="4929210" y="2732877"/>
            <a:ext cx="5051814" cy="763302"/>
            <a:chOff x="6796429" y="1608522"/>
            <a:chExt cx="5051814" cy="763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0FCC5F-5F1E-4B9F-A677-EB8CE21212C5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장점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A12A29-2F45-48A4-A2FD-68143E82BFC0}"/>
                </a:ext>
              </a:extLst>
            </p:cNvPr>
            <p:cNvSpPr txBox="1"/>
            <p:nvPr/>
          </p:nvSpPr>
          <p:spPr>
            <a:xfrm>
              <a:off x="6800066" y="2064047"/>
              <a:ext cx="5048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메모리를 적게 사용하고 강인하여 임베디드 응용에 적합하다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DEEAFC-73E3-4C59-B8B9-CC08D20A1B42}"/>
              </a:ext>
            </a:extLst>
          </p:cNvPr>
          <p:cNvGrpSpPr/>
          <p:nvPr/>
        </p:nvGrpSpPr>
        <p:grpSpPr>
          <a:xfrm>
            <a:off x="4929210" y="3843428"/>
            <a:ext cx="4101875" cy="763302"/>
            <a:chOff x="6796429" y="1608522"/>
            <a:chExt cx="4101875" cy="7633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4CF587-8C1D-4670-B8F0-050AEA58FD7E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현재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1F8382-03EC-4EE5-AF86-53124D9538D9}"/>
                </a:ext>
              </a:extLst>
            </p:cNvPr>
            <p:cNvSpPr txBox="1"/>
            <p:nvPr/>
          </p:nvSpPr>
          <p:spPr>
            <a:xfrm>
              <a:off x="6800066" y="2064047"/>
              <a:ext cx="4098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opencv_contrib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/xfeatures2d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제공하고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8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추출기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790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ORB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-4100"/>
            <a:ext cx="7190220" cy="978745"/>
            <a:chOff x="6796429" y="1608522"/>
            <a:chExt cx="7190220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186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검출을 위해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FAST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 검출기를 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Brief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 방향과 회전을 고려하지 못하는 점을 개선하여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기술자 계산은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Brief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544684-19B2-413B-A5ED-0E03F23F035E}"/>
              </a:ext>
            </a:extLst>
          </p:cNvPr>
          <p:cNvGrpSpPr/>
          <p:nvPr/>
        </p:nvGrpSpPr>
        <p:grpSpPr>
          <a:xfrm>
            <a:off x="4929210" y="1123514"/>
            <a:ext cx="7212662" cy="763302"/>
            <a:chOff x="6796429" y="1608522"/>
            <a:chExt cx="7212662" cy="7633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8D13CC-98ED-496B-BEA2-DDAAAA484D2B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EAE38F-6FC3-4CEF-BE9F-42285B9BE0C3}"/>
                </a:ext>
              </a:extLst>
            </p:cNvPr>
            <p:cNvSpPr txBox="1"/>
            <p:nvPr/>
          </p:nvSpPr>
          <p:spPr>
            <a:xfrm>
              <a:off x="6800066" y="2064047"/>
              <a:ext cx="72090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다중 스케일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피마미드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각 단계에서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Harris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코너 측정값으로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필터링된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특징점을 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892A00-E68F-4D02-9D73-2D8B48370292}"/>
              </a:ext>
            </a:extLst>
          </p:cNvPr>
          <p:cNvGrpSpPr/>
          <p:nvPr/>
        </p:nvGrpSpPr>
        <p:grpSpPr>
          <a:xfrm>
            <a:off x="4929210" y="2039658"/>
            <a:ext cx="7400855" cy="763302"/>
            <a:chOff x="6796429" y="1608522"/>
            <a:chExt cx="7400855" cy="763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3DABE0-CE1B-475A-907A-7B28C0A1498C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계산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FC3A7-51BA-4518-AC40-BCA1828EAFEA}"/>
                </a:ext>
              </a:extLst>
            </p:cNvPr>
            <p:cNvSpPr txBox="1"/>
            <p:nvPr/>
          </p:nvSpPr>
          <p:spPr>
            <a:xfrm>
              <a:off x="6800066" y="2064047"/>
              <a:ext cx="739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방향에 따라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Brief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조정하여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테스트 집합에서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Greedy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탐색으로 찾는다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0A6801F-DC1B-42CA-A0EF-173595582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t="15972" r="6146" b="50000"/>
          <a:stretch/>
        </p:blipFill>
        <p:spPr>
          <a:xfrm>
            <a:off x="4929209" y="2858375"/>
            <a:ext cx="4462441" cy="4005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89A932-C95E-4122-94BF-74DC1194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995" y="2852859"/>
            <a:ext cx="6217005" cy="40051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67181D8-D8BE-4CB6-BBFF-B488B583F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8" r="38028" b="86701"/>
          <a:stretch/>
        </p:blipFill>
        <p:spPr>
          <a:xfrm>
            <a:off x="5553075" y="4862266"/>
            <a:ext cx="6638925" cy="19984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EA48B60-EDFE-4440-8951-1A76F644E6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81" r="38028" b="86958"/>
          <a:stretch/>
        </p:blipFill>
        <p:spPr>
          <a:xfrm>
            <a:off x="5553075" y="2856937"/>
            <a:ext cx="6638925" cy="19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추출기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98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BRISK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48711"/>
            <a:ext cx="7051592" cy="763302"/>
            <a:chOff x="6796429" y="1608522"/>
            <a:chExt cx="7051592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검출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7047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FAST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또는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AGIST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기반하여 스케일 공간에서 피라미드 기반으로 특징점을 검출한다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8DFD5D-E748-4671-968A-F52E6CCAC9BE}"/>
              </a:ext>
            </a:extLst>
          </p:cNvPr>
          <p:cNvGrpSpPr/>
          <p:nvPr/>
        </p:nvGrpSpPr>
        <p:grpSpPr>
          <a:xfrm>
            <a:off x="4929210" y="1264791"/>
            <a:ext cx="7316857" cy="978745"/>
            <a:chOff x="6796429" y="1608522"/>
            <a:chExt cx="7316857" cy="9787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9DE1FE-9E1A-4900-8FBD-72E476800BDF}"/>
                </a:ext>
              </a:extLst>
            </p:cNvPr>
            <p:cNvSpPr txBox="1"/>
            <p:nvPr/>
          </p:nvSpPr>
          <p:spPr>
            <a:xfrm>
              <a:off x="6796429" y="1608522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계산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2140AE-8A5F-4017-B212-1BAB2D8E4BED}"/>
                </a:ext>
              </a:extLst>
            </p:cNvPr>
            <p:cNvSpPr txBox="1"/>
            <p:nvPr/>
          </p:nvSpPr>
          <p:spPr>
            <a:xfrm>
              <a:off x="6800066" y="2064047"/>
              <a:ext cx="7313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기술자 계산은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근처에서 동심원 기반의 샘플링 패턴으로 이진 기술자를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스케일 공간에서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FAST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특징값으로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최대값 탐색하는 단계를 추가했다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957548-1EF6-48EC-B7BD-09BABFC10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7" t="11250" r="6387" b="48194"/>
          <a:stretch/>
        </p:blipFill>
        <p:spPr>
          <a:xfrm>
            <a:off x="4929211" y="2304112"/>
            <a:ext cx="4241572" cy="45538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950239-6D39-4D6D-B160-ABC2CFD4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955" y="2309272"/>
            <a:ext cx="7068802" cy="45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1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추출기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754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SIFT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48711"/>
            <a:ext cx="5872551" cy="763302"/>
            <a:chOff x="6796429" y="1608522"/>
            <a:chExt cx="5872551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868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스케일에 불변인 특징 변환으로 특징점을 검출하고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기술자를 계산한다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8DFD5D-E748-4671-968A-F52E6CCAC9BE}"/>
              </a:ext>
            </a:extLst>
          </p:cNvPr>
          <p:cNvGrpSpPr/>
          <p:nvPr/>
        </p:nvGrpSpPr>
        <p:grpSpPr>
          <a:xfrm>
            <a:off x="4929210" y="1264791"/>
            <a:ext cx="5154406" cy="763302"/>
            <a:chOff x="6796429" y="1608522"/>
            <a:chExt cx="5154406" cy="76330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9DE1FE-9E1A-4900-8FBD-72E476800BDF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특허권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2140AE-8A5F-4017-B212-1BAB2D8E4BED}"/>
                </a:ext>
              </a:extLst>
            </p:cNvPr>
            <p:cNvSpPr txBox="1"/>
            <p:nvPr/>
          </p:nvSpPr>
          <p:spPr>
            <a:xfrm>
              <a:off x="6800066" y="2064047"/>
              <a:ext cx="5150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특허권이 있는 알고리즘으로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상업적 이용에는 제한될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3692AE9-A18C-4420-A066-409CFFEE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5" t="25660" r="5298" b="41041"/>
          <a:stretch/>
        </p:blipFill>
        <p:spPr>
          <a:xfrm>
            <a:off x="4929210" y="2083508"/>
            <a:ext cx="5505830" cy="4774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9A16B-83C0-4DD4-BD08-44D5889B3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764" y="2082319"/>
            <a:ext cx="7411236" cy="47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4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91149" cy="1163374"/>
            <a:chOff x="960681" y="2615402"/>
            <a:chExt cx="2791149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 </a:t>
              </a:r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추출기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SURF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0"/>
            <a:ext cx="6738173" cy="978745"/>
            <a:chOff x="6796429" y="1608522"/>
            <a:chExt cx="6738173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734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속도를 높이기 위해 적분 영상을 사용하여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헤시안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행렬을 계산하여 특징점을 잡고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기술자 계산에서도 적분 영상을 사용한다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8DFD5D-E748-4671-968A-F52E6CCAC9BE}"/>
              </a:ext>
            </a:extLst>
          </p:cNvPr>
          <p:cNvGrpSpPr/>
          <p:nvPr/>
        </p:nvGrpSpPr>
        <p:grpSpPr>
          <a:xfrm>
            <a:off x="4929210" y="1205597"/>
            <a:ext cx="5154406" cy="763302"/>
            <a:chOff x="6796429" y="1608522"/>
            <a:chExt cx="5154406" cy="76330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9DE1FE-9E1A-4900-8FBD-72E476800BDF}"/>
                </a:ext>
              </a:extLst>
            </p:cNvPr>
            <p:cNvSpPr txBox="1"/>
            <p:nvPr/>
          </p:nvSpPr>
          <p:spPr>
            <a:xfrm>
              <a:off x="6796429" y="16085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특허권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2140AE-8A5F-4017-B212-1BAB2D8E4BED}"/>
                </a:ext>
              </a:extLst>
            </p:cNvPr>
            <p:cNvSpPr txBox="1"/>
            <p:nvPr/>
          </p:nvSpPr>
          <p:spPr>
            <a:xfrm>
              <a:off x="6800066" y="2064047"/>
              <a:ext cx="5150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특허권이 있는 알고리즘으로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상업적 이용에는 제한될 수 있다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AE1392-4E85-48E7-BA36-4F299E5EF53D}"/>
              </a:ext>
            </a:extLst>
          </p:cNvPr>
          <p:cNvGrpSpPr/>
          <p:nvPr/>
        </p:nvGrpSpPr>
        <p:grpSpPr>
          <a:xfrm>
            <a:off x="4929210" y="2195752"/>
            <a:ext cx="6513432" cy="763302"/>
            <a:chOff x="6796429" y="1608522"/>
            <a:chExt cx="6513432" cy="763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8E24ED-5460-42AE-81A0-5FE6F5D16CBB}"/>
                </a:ext>
              </a:extLst>
            </p:cNvPr>
            <p:cNvSpPr txBox="1"/>
            <p:nvPr/>
          </p:nvSpPr>
          <p:spPr>
            <a:xfrm>
              <a:off x="6796429" y="1608522"/>
              <a:ext cx="2449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OpenCV 3.0.0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FA103-2DD4-4AAC-810D-0A813CCFB89F}"/>
                </a:ext>
              </a:extLst>
            </p:cNvPr>
            <p:cNvSpPr txBox="1"/>
            <p:nvPr/>
          </p:nvSpPr>
          <p:spPr>
            <a:xfrm>
              <a:off x="6800066" y="2064047"/>
              <a:ext cx="6509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contrib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옮겨졌으며 현재는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opencv_contrib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/xfeatures2d/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nonfree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존재한다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85EB6FA-B177-4AF2-8449-2327574D1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7" t="12500" r="6145" b="50000"/>
          <a:stretch/>
        </p:blipFill>
        <p:spPr>
          <a:xfrm>
            <a:off x="4929210" y="3014468"/>
            <a:ext cx="3885868" cy="38435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C45C5-F908-4AAD-801E-84361A45C606}"/>
              </a:ext>
            </a:extLst>
          </p:cNvPr>
          <p:cNvSpPr/>
          <p:nvPr/>
        </p:nvSpPr>
        <p:spPr>
          <a:xfrm>
            <a:off x="5319713" y="3733800"/>
            <a:ext cx="485775" cy="90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0CD2BB-2D6B-46EF-927F-B5FC34E4F100}"/>
              </a:ext>
            </a:extLst>
          </p:cNvPr>
          <p:cNvSpPr/>
          <p:nvPr/>
        </p:nvSpPr>
        <p:spPr>
          <a:xfrm>
            <a:off x="6250781" y="3733800"/>
            <a:ext cx="485775" cy="90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F85795-9A40-4D26-839F-4B399DC8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93" y="3010584"/>
            <a:ext cx="5972175" cy="38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57055" y="3252739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예습</a:t>
            </a:r>
          </a:p>
        </p:txBody>
      </p:sp>
    </p:spTree>
    <p:extLst>
      <p:ext uri="{BB962C8B-B14F-4D97-AF65-F5344CB8AC3E}">
        <p14:creationId xmlns:p14="http://schemas.microsoft.com/office/powerpoint/2010/main" val="263120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273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DMatch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114771"/>
            <a:ext cx="4573734" cy="978745"/>
            <a:chOff x="6796429" y="1608522"/>
            <a:chExt cx="4573734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45700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기술자 매칭 결과를 저장하기 위한 구조체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모든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매칭은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vector&lt;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Dmatch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&gt;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벡터에 저장된다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6E3FA1D-428D-484A-BCF5-31918ED19AB0}"/>
              </a:ext>
            </a:extLst>
          </p:cNvPr>
          <p:cNvSpPr txBox="1"/>
          <p:nvPr/>
        </p:nvSpPr>
        <p:spPr>
          <a:xfrm>
            <a:off x="4929210" y="3148931"/>
            <a:ext cx="6418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distance	</a:t>
            </a:r>
            <a:r>
              <a:rPr lang="ko-KR" altLang="en-US" sz="1400" dirty="0"/>
              <a:t>기술자 매칭 방법에 의해 계산된 거리</a:t>
            </a:r>
            <a:r>
              <a:rPr lang="en-US" altLang="ko-KR" sz="1400" dirty="0"/>
              <a:t>, </a:t>
            </a:r>
            <a:r>
              <a:rPr lang="ko-KR" altLang="en-US" sz="1400" dirty="0"/>
              <a:t>작을 수록 좋다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queryIdx</a:t>
            </a:r>
            <a:r>
              <a:rPr lang="en-US" altLang="ko-KR" sz="1400" dirty="0"/>
              <a:t>	</a:t>
            </a:r>
            <a:r>
              <a:rPr lang="ko-KR" altLang="en-US" sz="1400" dirty="0"/>
              <a:t>첫 번째 영상에서의 특징점의 인덱스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trainIdx</a:t>
            </a:r>
            <a:r>
              <a:rPr lang="en-US" altLang="ko-KR" sz="1400" dirty="0"/>
              <a:t>		</a:t>
            </a:r>
            <a:r>
              <a:rPr lang="ko-KR" altLang="en-US" sz="1400" dirty="0"/>
              <a:t>매칭에 의해 대응되는 두 번째 영상의 특징점의 인덱스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imgIdx</a:t>
            </a:r>
            <a:r>
              <a:rPr lang="en-US" altLang="ko-KR" sz="1400" dirty="0"/>
              <a:t>		</a:t>
            </a:r>
            <a:r>
              <a:rPr lang="ko-KR" altLang="en-US" sz="1400" dirty="0"/>
              <a:t>대응되는 영상 집합에서의 영상 인덱스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108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659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BFMatcher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034757"/>
            <a:ext cx="6900846" cy="978745"/>
            <a:chOff x="6796429" y="1608522"/>
            <a:chExt cx="6900846" cy="978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8972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DescriptorMatcher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상속받아 각 기술자에 대하여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대응하는 기술자를 하나씩 모두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검사하여 가장 가까운 기술자를 찾는다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97346A-F80B-439D-A1C5-8BE30E5ECB01}"/>
              </a:ext>
            </a:extLst>
          </p:cNvPr>
          <p:cNvGrpSpPr/>
          <p:nvPr/>
        </p:nvGrpSpPr>
        <p:grpSpPr>
          <a:xfrm>
            <a:off x="4929210" y="3164320"/>
            <a:ext cx="4131690" cy="763302"/>
            <a:chOff x="6796429" y="1608522"/>
            <a:chExt cx="4131690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F60F13-63D2-4D71-A7C3-3294EF91D9BE}"/>
                </a:ext>
              </a:extLst>
            </p:cNvPr>
            <p:cNvSpPr txBox="1"/>
            <p:nvPr/>
          </p:nvSpPr>
          <p:spPr>
            <a:xfrm>
              <a:off x="6796429" y="1608522"/>
              <a:ext cx="2454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DescriptorMatcher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50150-5F5A-4FED-AAA2-2AE1885966B9}"/>
                </a:ext>
              </a:extLst>
            </p:cNvPr>
            <p:cNvSpPr txBox="1"/>
            <p:nvPr/>
          </p:nvSpPr>
          <p:spPr>
            <a:xfrm>
              <a:off x="6800066" y="2064047"/>
              <a:ext cx="41280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기술자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매칭을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위한 추상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기반클래스이다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05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380780" cy="1163374"/>
            <a:chOff x="960681" y="2615402"/>
            <a:chExt cx="2380780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특징점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매칭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Draw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960116"/>
            <a:ext cx="5817857" cy="763302"/>
            <a:chOff x="6796429" y="1608522"/>
            <a:chExt cx="5817857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1991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drawKeypoints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814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특징점을 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color(Scalar::all(-1) ==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랜덤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색상으로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outImage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표시한다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97346A-F80B-439D-A1C5-8BE30E5ECB01}"/>
              </a:ext>
            </a:extLst>
          </p:cNvPr>
          <p:cNvGrpSpPr/>
          <p:nvPr/>
        </p:nvGrpSpPr>
        <p:grpSpPr>
          <a:xfrm>
            <a:off x="4929210" y="2938861"/>
            <a:ext cx="6266890" cy="763302"/>
            <a:chOff x="6796429" y="1608522"/>
            <a:chExt cx="6266890" cy="7633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F60F13-63D2-4D71-A7C3-3294EF91D9BE}"/>
                </a:ext>
              </a:extLst>
            </p:cNvPr>
            <p:cNvSpPr txBox="1"/>
            <p:nvPr/>
          </p:nvSpPr>
          <p:spPr>
            <a:xfrm>
              <a:off x="6796429" y="1608522"/>
              <a:ext cx="1812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drawMatches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50150-5F5A-4FED-AAA2-2AE1885966B9}"/>
                </a:ext>
              </a:extLst>
            </p:cNvPr>
            <p:cNvSpPr txBox="1"/>
            <p:nvPr/>
          </p:nvSpPr>
          <p:spPr>
            <a:xfrm>
              <a:off x="6800066" y="2064047"/>
              <a:ext cx="6263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두 영상 사이의 </a:t>
              </a:r>
              <a:r>
                <a:rPr lang="ko-KR" altLang="en-US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특징점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매칭 결과를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outImg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 직선으로 연결하여 표시한다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9971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52984"/>
              </p:ext>
            </p:extLst>
          </p:nvPr>
        </p:nvGraphicFramePr>
        <p:xfrm>
          <a:off x="779975" y="5122854"/>
          <a:ext cx="43969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29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38425" y="3252739"/>
            <a:ext cx="2888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KeyPoint</a:t>
            </a:r>
            <a:endParaRPr lang="ko-KR" altLang="en-US" sz="5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3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784656" cy="1163374"/>
            <a:chOff x="960681" y="2615402"/>
            <a:chExt cx="178465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784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KeyPoint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기초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849630"/>
            <a:ext cx="6479962" cy="763302"/>
            <a:chOff x="6796429" y="1608522"/>
            <a:chExt cx="6479962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64763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특징 검출기에 의해 검출된 특징점은 </a:t>
              </a: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KeyPoint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클래스 객체의 벡터로 반환된다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1BEA71-5247-461F-8496-0BD07A54F482}"/>
              </a:ext>
            </a:extLst>
          </p:cNvPr>
          <p:cNvSpPr txBox="1"/>
          <p:nvPr/>
        </p:nvSpPr>
        <p:spPr>
          <a:xfrm>
            <a:off x="4929210" y="2668347"/>
            <a:ext cx="5902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.</a:t>
            </a:r>
            <a:r>
              <a:rPr lang="en-US" altLang="ko-KR" dirty="0" err="1">
                <a:solidFill>
                  <a:schemeClr val="accent5"/>
                </a:solidFill>
              </a:rPr>
              <a:t>pt</a:t>
            </a:r>
            <a:r>
              <a:rPr lang="en-US" altLang="ko-KR" dirty="0">
                <a:solidFill>
                  <a:schemeClr val="accent5"/>
                </a:solidFill>
              </a:rPr>
              <a:t>		</a:t>
            </a:r>
            <a:r>
              <a:rPr lang="ko-KR" altLang="en-US" dirty="0">
                <a:solidFill>
                  <a:schemeClr val="accent5"/>
                </a:solidFill>
              </a:rPr>
              <a:t>특징점의 좌표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.size		</a:t>
            </a:r>
            <a:r>
              <a:rPr lang="ko-KR" altLang="en-US" dirty="0" err="1">
                <a:solidFill>
                  <a:schemeClr val="accent5"/>
                </a:solidFill>
              </a:rPr>
              <a:t>특징점</a:t>
            </a:r>
            <a:r>
              <a:rPr lang="ko-KR" altLang="en-US" dirty="0">
                <a:solidFill>
                  <a:schemeClr val="accent5"/>
                </a:solidFill>
              </a:rPr>
              <a:t> 주위의 의미 있는 이웃의 크기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.angle		</a:t>
            </a:r>
            <a:r>
              <a:rPr lang="ko-KR" altLang="en-US" dirty="0">
                <a:solidFill>
                  <a:schemeClr val="accent5"/>
                </a:solidFill>
              </a:rPr>
              <a:t>특징점의 방향 각도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.response	</a:t>
            </a:r>
            <a:r>
              <a:rPr lang="ko-KR" altLang="en-US" dirty="0"/>
              <a:t>특징점의 반응 세기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.octave	</a:t>
            </a:r>
            <a:r>
              <a:rPr lang="ko-KR" altLang="en-US" dirty="0"/>
              <a:t>특징점이 추출된 옥타브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.</a:t>
            </a:r>
            <a:r>
              <a:rPr lang="en-US" altLang="ko-KR" dirty="0" err="1">
                <a:solidFill>
                  <a:schemeClr val="accent5"/>
                </a:solidFill>
              </a:rPr>
              <a:t>class_id</a:t>
            </a:r>
            <a:r>
              <a:rPr lang="en-US" altLang="ko-KR" dirty="0">
                <a:solidFill>
                  <a:schemeClr val="accent5"/>
                </a:solidFill>
              </a:rPr>
              <a:t>	</a:t>
            </a:r>
            <a:r>
              <a:rPr lang="ko-KR" altLang="en-US" dirty="0">
                <a:solidFill>
                  <a:schemeClr val="accent5"/>
                </a:solidFill>
              </a:rPr>
              <a:t>특징점이 속한 객체 번호</a:t>
            </a:r>
          </a:p>
        </p:txBody>
      </p:sp>
    </p:spTree>
    <p:extLst>
      <p:ext uri="{BB962C8B-B14F-4D97-AF65-F5344CB8AC3E}">
        <p14:creationId xmlns:p14="http://schemas.microsoft.com/office/powerpoint/2010/main" val="108016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1784656" cy="1163374"/>
            <a:chOff x="960681" y="2615402"/>
            <a:chExt cx="1784656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1784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KeyPoint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626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Point filter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2211580"/>
            <a:ext cx="5231350" cy="763302"/>
            <a:chOff x="6796429" y="1608522"/>
            <a:chExt cx="5231350" cy="763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2848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KeyPointsFilter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클래스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5227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검출된 특징점을 필터링하여 제거하는 정적 메서드를 제공한다</a:t>
              </a: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33A386B-EA7A-4FCF-BF44-B68F79C228E5}"/>
              </a:ext>
            </a:extLst>
          </p:cNvPr>
          <p:cNvSpPr txBox="1"/>
          <p:nvPr/>
        </p:nvSpPr>
        <p:spPr>
          <a:xfrm>
            <a:off x="4929210" y="3030297"/>
            <a:ext cx="72330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/>
                </a:solidFill>
              </a:rPr>
              <a:t>::</a:t>
            </a:r>
            <a:r>
              <a:rPr lang="en-US" altLang="ko-KR" sz="1400" dirty="0" err="1">
                <a:solidFill>
                  <a:schemeClr val="accent5"/>
                </a:solidFill>
              </a:rPr>
              <a:t>removeDuplicated</a:t>
            </a:r>
            <a:r>
              <a:rPr lang="en-US" altLang="ko-KR" sz="1400" dirty="0">
                <a:solidFill>
                  <a:schemeClr val="accent5"/>
                </a:solidFill>
              </a:rPr>
              <a:t>	</a:t>
            </a:r>
            <a:r>
              <a:rPr lang="ko-KR" altLang="en-US" sz="1400" dirty="0">
                <a:solidFill>
                  <a:schemeClr val="accent5"/>
                </a:solidFill>
              </a:rPr>
              <a:t>특징점의 좌표</a:t>
            </a:r>
            <a:r>
              <a:rPr lang="en-US" altLang="ko-KR" sz="1400" dirty="0">
                <a:solidFill>
                  <a:schemeClr val="accent5"/>
                </a:solidFill>
              </a:rPr>
              <a:t>(.</a:t>
            </a:r>
            <a:r>
              <a:rPr lang="en-US" altLang="ko-KR" sz="1400" dirty="0" err="1">
                <a:solidFill>
                  <a:schemeClr val="accent5"/>
                </a:solidFill>
              </a:rPr>
              <a:t>py</a:t>
            </a:r>
            <a:r>
              <a:rPr lang="en-US" altLang="ko-KR" sz="1400" dirty="0">
                <a:solidFill>
                  <a:schemeClr val="accent5"/>
                </a:solidFill>
              </a:rPr>
              <a:t>), </a:t>
            </a:r>
            <a:r>
              <a:rPr lang="ko-KR" altLang="en-US" sz="1400" dirty="0">
                <a:solidFill>
                  <a:schemeClr val="accent5"/>
                </a:solidFill>
              </a:rPr>
              <a:t>크기</a:t>
            </a:r>
            <a:r>
              <a:rPr lang="en-US" altLang="ko-KR" sz="1400" dirty="0">
                <a:solidFill>
                  <a:schemeClr val="accent5"/>
                </a:solidFill>
              </a:rPr>
              <a:t>(.size), </a:t>
            </a:r>
            <a:r>
              <a:rPr lang="ko-KR" altLang="en-US" sz="1400" dirty="0">
                <a:solidFill>
                  <a:schemeClr val="accent5"/>
                </a:solidFill>
              </a:rPr>
              <a:t>방향 각도</a:t>
            </a:r>
            <a:r>
              <a:rPr lang="en-US" altLang="ko-KR" sz="1400" dirty="0">
                <a:solidFill>
                  <a:schemeClr val="accent5"/>
                </a:solidFill>
              </a:rPr>
              <a:t>(.angle)</a:t>
            </a:r>
            <a:r>
              <a:rPr lang="ko-KR" altLang="en-US" sz="1400" dirty="0">
                <a:solidFill>
                  <a:schemeClr val="accent5"/>
                </a:solidFill>
              </a:rPr>
              <a:t>가</a:t>
            </a:r>
            <a:br>
              <a:rPr lang="en-US" altLang="ko-KR" sz="1400" dirty="0">
                <a:solidFill>
                  <a:schemeClr val="accent5"/>
                </a:solidFill>
              </a:rPr>
            </a:br>
            <a:r>
              <a:rPr lang="en-US" altLang="ko-KR" sz="1400" dirty="0">
                <a:solidFill>
                  <a:schemeClr val="accent5"/>
                </a:solidFill>
              </a:rPr>
              <a:t>			</a:t>
            </a:r>
            <a:r>
              <a:rPr lang="ko-KR" altLang="en-US" sz="1400" dirty="0">
                <a:solidFill>
                  <a:schemeClr val="accent5"/>
                </a:solidFill>
              </a:rPr>
              <a:t>동일한 특이점 제거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/>
                </a:solidFill>
              </a:rPr>
              <a:t>::</a:t>
            </a:r>
            <a:r>
              <a:rPr lang="en-US" altLang="ko-KR" sz="1400" dirty="0" err="1">
                <a:solidFill>
                  <a:schemeClr val="accent5"/>
                </a:solidFill>
              </a:rPr>
              <a:t>retainBest</a:t>
            </a:r>
            <a:r>
              <a:rPr lang="en-US" altLang="ko-KR" sz="1400" dirty="0">
                <a:solidFill>
                  <a:schemeClr val="accent5"/>
                </a:solidFill>
              </a:rPr>
              <a:t>		</a:t>
            </a:r>
            <a:r>
              <a:rPr lang="en-US" altLang="ko-KR" sz="1400" dirty="0" err="1">
                <a:solidFill>
                  <a:schemeClr val="accent5"/>
                </a:solidFill>
              </a:rPr>
              <a:t>npoints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>
                <a:solidFill>
                  <a:schemeClr val="accent5"/>
                </a:solidFill>
              </a:rPr>
              <a:t>개의 높은 반응 값을 갖는 </a:t>
            </a:r>
            <a:r>
              <a:rPr lang="ko-KR" altLang="en-US" sz="1400" dirty="0" err="1">
                <a:solidFill>
                  <a:schemeClr val="accent5"/>
                </a:solidFill>
              </a:rPr>
              <a:t>특징점만을</a:t>
            </a:r>
            <a:r>
              <a:rPr lang="ko-KR" altLang="en-US" sz="1400" dirty="0">
                <a:solidFill>
                  <a:schemeClr val="accent5"/>
                </a:solidFill>
              </a:rPr>
              <a:t> 남기고</a:t>
            </a:r>
            <a:br>
              <a:rPr lang="en-US" altLang="ko-KR" sz="1400" dirty="0">
                <a:solidFill>
                  <a:schemeClr val="accent5"/>
                </a:solidFill>
              </a:rPr>
            </a:br>
            <a:r>
              <a:rPr lang="en-US" altLang="ko-KR" sz="1400" dirty="0">
                <a:solidFill>
                  <a:schemeClr val="accent5"/>
                </a:solidFill>
              </a:rPr>
              <a:t>			</a:t>
            </a:r>
            <a:r>
              <a:rPr lang="ko-KR" altLang="en-US" sz="1400" dirty="0">
                <a:solidFill>
                  <a:schemeClr val="accent5"/>
                </a:solidFill>
              </a:rPr>
              <a:t>나머지는 제거한다</a:t>
            </a:r>
            <a:r>
              <a:rPr lang="en-US" altLang="ko-KR" sz="1400" dirty="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87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3079" y="3119510"/>
            <a:ext cx="7069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OpenCV 2.4.10 / 3.0.0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61674" y="1050511"/>
              <a:ext cx="18453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02</a:t>
              </a:r>
              <a:endParaRPr kumimoji="0" lang="ko-KR" altLang="en-US" sz="11500" b="0" i="0" u="none" strike="noStrike" kern="1200" cap="none" spc="0" normalizeH="0" baseline="0" noProof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954655" cy="1163374"/>
            <a:chOff x="960681" y="2615402"/>
            <a:chExt cx="2954655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9546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OpenCV 2.4.10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클래스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097155"/>
            <a:ext cx="3763787" cy="2271407"/>
            <a:chOff x="6796429" y="1608522"/>
            <a:chExt cx="3763787" cy="22714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37637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 검출기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Feature Detector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2279085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MSER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StartDetector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SimpleBlobDetector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DenseFeatureDetector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GFTTDetector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ETC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00936C-4F74-421E-BC44-3333E9DA8648}"/>
              </a:ext>
            </a:extLst>
          </p:cNvPr>
          <p:cNvGrpSpPr/>
          <p:nvPr/>
        </p:nvGrpSpPr>
        <p:grpSpPr>
          <a:xfrm>
            <a:off x="4931028" y="3625985"/>
            <a:ext cx="3471015" cy="1625076"/>
            <a:chOff x="6796429" y="1608522"/>
            <a:chExt cx="3471015" cy="16250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25BB29-41A1-4F40-889E-713E702FAD7E}"/>
                </a:ext>
              </a:extLst>
            </p:cNvPr>
            <p:cNvSpPr txBox="1"/>
            <p:nvPr/>
          </p:nvSpPr>
          <p:spPr>
            <a:xfrm>
              <a:off x="6796429" y="1608522"/>
              <a:ext cx="34710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DescriptorExtractor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6DA0D4-B615-41CD-9541-1DDBCDCA4CBF}"/>
                </a:ext>
              </a:extLst>
            </p:cNvPr>
            <p:cNvSpPr txBox="1"/>
            <p:nvPr/>
          </p:nvSpPr>
          <p:spPr>
            <a:xfrm>
              <a:off x="6800066" y="2064047"/>
              <a:ext cx="328994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FREAK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BriefDescriptorExtractor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OpponentColorDescriptorExtractor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ETC</a:t>
              </a:r>
            </a:p>
          </p:txBody>
        </p:sp>
      </p:grp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D66FB7CC-68E1-4B0F-AA6E-9834B8EE3BAF}"/>
              </a:ext>
            </a:extLst>
          </p:cNvPr>
          <p:cNvCxnSpPr>
            <a:stCxn id="22" idx="3"/>
            <a:endCxn id="13" idx="3"/>
          </p:cNvCxnSpPr>
          <p:nvPr/>
        </p:nvCxnSpPr>
        <p:spPr>
          <a:xfrm flipH="1">
            <a:off x="8402043" y="1297210"/>
            <a:ext cx="290954" cy="2528830"/>
          </a:xfrm>
          <a:prstGeom prst="bentConnector3">
            <a:avLst>
              <a:gd name="adj1" fmla="val -18005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E1EA55-F7EC-42FD-80C5-0AFF1E7F21CA}"/>
              </a:ext>
            </a:extLst>
          </p:cNvPr>
          <p:cNvCxnSpPr/>
          <p:nvPr/>
        </p:nvCxnSpPr>
        <p:spPr>
          <a:xfrm>
            <a:off x="9201150" y="2543175"/>
            <a:ext cx="4667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070376-7EEE-4826-A066-78C3F15DE1A6}"/>
              </a:ext>
            </a:extLst>
          </p:cNvPr>
          <p:cNvSpPr txBox="1"/>
          <p:nvPr/>
        </p:nvSpPr>
        <p:spPr>
          <a:xfrm>
            <a:off x="9667875" y="2358509"/>
            <a:ext cx="13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Feature2D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0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86DF54-0A81-47CF-87E4-F93A0463235D}"/>
              </a:ext>
            </a:extLst>
          </p:cNvPr>
          <p:cNvSpPr/>
          <p:nvPr/>
        </p:nvSpPr>
        <p:spPr>
          <a:xfrm>
            <a:off x="9361446" y="2754998"/>
            <a:ext cx="1869873" cy="58477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0681" y="2462611"/>
            <a:ext cx="2728632" cy="1163374"/>
            <a:chOff x="960681" y="2615402"/>
            <a:chExt cx="2728632" cy="1163374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27286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OpenCV 3.0.0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1711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클래스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EA44F-25DD-4AF9-B23B-197DB2656441}"/>
              </a:ext>
            </a:extLst>
          </p:cNvPr>
          <p:cNvGrpSpPr/>
          <p:nvPr/>
        </p:nvGrpSpPr>
        <p:grpSpPr>
          <a:xfrm>
            <a:off x="4929210" y="1097155"/>
            <a:ext cx="3763787" cy="1840520"/>
            <a:chOff x="6796429" y="1608522"/>
            <a:chExt cx="3763787" cy="18405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206E57-706D-4253-A292-E6C43E88476C}"/>
                </a:ext>
              </a:extLst>
            </p:cNvPr>
            <p:cNvSpPr txBox="1"/>
            <p:nvPr/>
          </p:nvSpPr>
          <p:spPr>
            <a:xfrm>
              <a:off x="6796429" y="1608522"/>
              <a:ext cx="37637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특징 검출기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Feature Detector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C91E4-EA0F-460B-95CA-BD9BDB8D0E0C}"/>
                </a:ext>
              </a:extLst>
            </p:cNvPr>
            <p:cNvSpPr txBox="1"/>
            <p:nvPr/>
          </p:nvSpPr>
          <p:spPr>
            <a:xfrm>
              <a:off x="6800066" y="2064047"/>
              <a:ext cx="138691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MSER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GFTT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SimpleBlob</a:t>
              </a:r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ETC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00936C-4F74-421E-BC44-3333E9DA8648}"/>
              </a:ext>
            </a:extLst>
          </p:cNvPr>
          <p:cNvGrpSpPr/>
          <p:nvPr/>
        </p:nvGrpSpPr>
        <p:grpSpPr>
          <a:xfrm>
            <a:off x="4931028" y="3625985"/>
            <a:ext cx="3471015" cy="1840520"/>
            <a:chOff x="6796429" y="1608522"/>
            <a:chExt cx="3471015" cy="18405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25BB29-41A1-4F40-889E-713E702FAD7E}"/>
                </a:ext>
              </a:extLst>
            </p:cNvPr>
            <p:cNvSpPr txBox="1"/>
            <p:nvPr/>
          </p:nvSpPr>
          <p:spPr>
            <a:xfrm>
              <a:off x="6796429" y="1608522"/>
              <a:ext cx="34710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기술자</a:t>
              </a:r>
              <a:r>
                <a:rPr lang="en-US" altLang="ko-KR" sz="20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en-US" altLang="ko-KR" sz="20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DescriptorExtractor</a:t>
              </a:r>
              <a:endParaRPr lang="ko-KR" altLang="en-US" sz="20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6DA0D4-B615-41CD-9541-1DDBCDCA4CBF}"/>
                </a:ext>
              </a:extLst>
            </p:cNvPr>
            <p:cNvSpPr txBox="1"/>
            <p:nvPr/>
          </p:nvSpPr>
          <p:spPr>
            <a:xfrm>
              <a:off x="6800066" y="2064047"/>
              <a:ext cx="10190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BRISK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ORB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KAZE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AKAZE</a:t>
              </a:r>
            </a:p>
            <a:p>
              <a:endPara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ETC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1714AD-DA3E-41BC-B970-2BCDBD7CCA33}"/>
              </a:ext>
            </a:extLst>
          </p:cNvPr>
          <p:cNvSpPr txBox="1"/>
          <p:nvPr/>
        </p:nvSpPr>
        <p:spPr>
          <a:xfrm>
            <a:off x="9338074" y="2816552"/>
            <a:ext cx="1916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SIFT / SURF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CD513-EFB6-4AA3-8D7B-E6A392518AAE}"/>
              </a:ext>
            </a:extLst>
          </p:cNvPr>
          <p:cNvSpPr txBox="1"/>
          <p:nvPr/>
        </p:nvSpPr>
        <p:spPr>
          <a:xfrm>
            <a:off x="9655019" y="241644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</a:rPr>
              <a:t>특허권 존재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7F02E-FD43-4089-9942-6D7CED40E0BB}"/>
              </a:ext>
            </a:extLst>
          </p:cNvPr>
          <p:cNvSpPr txBox="1"/>
          <p:nvPr/>
        </p:nvSpPr>
        <p:spPr>
          <a:xfrm>
            <a:off x="9208582" y="3339771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5"/>
                </a:solidFill>
              </a:rPr>
              <a:t>상업적 이용에 제한적</a:t>
            </a:r>
          </a:p>
        </p:txBody>
      </p:sp>
    </p:spTree>
    <p:extLst>
      <p:ext uri="{BB962C8B-B14F-4D97-AF65-F5344CB8AC3E}">
        <p14:creationId xmlns:p14="http://schemas.microsoft.com/office/powerpoint/2010/main" val="28514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43409" y="3252739"/>
            <a:ext cx="4583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특징점</a:t>
            </a:r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검출기</a:t>
            </a:r>
          </a:p>
        </p:txBody>
      </p:sp>
    </p:spTree>
    <p:extLst>
      <p:ext uri="{BB962C8B-B14F-4D97-AF65-F5344CB8AC3E}">
        <p14:creationId xmlns:p14="http://schemas.microsoft.com/office/powerpoint/2010/main" val="2546324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6151</TotalTime>
  <Words>816</Words>
  <Application>Microsoft Office PowerPoint</Application>
  <PresentationFormat>와이드스크린</PresentationFormat>
  <Paragraphs>217</Paragraphs>
  <Slides>29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송대석</cp:lastModifiedBy>
  <cp:revision>442</cp:revision>
  <dcterms:created xsi:type="dcterms:W3CDTF">2020-08-18T14:02:52Z</dcterms:created>
  <dcterms:modified xsi:type="dcterms:W3CDTF">2022-04-29T05:40:11Z</dcterms:modified>
</cp:coreProperties>
</file>